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3" r:id="rId1"/>
    <p:sldMasterId id="2147483911" r:id="rId2"/>
  </p:sldMasterIdLst>
  <p:notesMasterIdLst>
    <p:notesMasterId r:id="rId11"/>
  </p:notesMasterIdLst>
  <p:handoutMasterIdLst>
    <p:handoutMasterId r:id="rId12"/>
  </p:handoutMasterIdLst>
  <p:sldIdLst>
    <p:sldId id="300" r:id="rId3"/>
    <p:sldId id="259" r:id="rId4"/>
    <p:sldId id="322" r:id="rId5"/>
    <p:sldId id="302" r:id="rId6"/>
    <p:sldId id="338" r:id="rId7"/>
    <p:sldId id="339" r:id="rId8"/>
    <p:sldId id="340" r:id="rId9"/>
    <p:sldId id="317" r:id="rId10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ptop" initials="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-31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918BF-04A8-40D7-BDC7-6A26EBB5D4F0}" type="datetimeFigureOut">
              <a:rPr lang="tr-TR" smtClean="0"/>
              <a:pPr/>
              <a:t>22/03/17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8BAC0-D104-4652-9D83-12615B51B47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787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19D4A-E036-43E5-96D7-771D8C6A6758}" type="datetimeFigureOut">
              <a:rPr lang="tr-TR" smtClean="0"/>
              <a:pPr/>
              <a:t>22/03/17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EBDAD-0354-47B1-B283-EC7970F9D99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64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9A-A0A6-493E-8F68-319E76B026C8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21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3F0E-5502-458F-BC0E-F474443DD892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71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1489-AFAA-4F12-B292-DD2E2A166E6A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609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CFA9-1012-4840-B18D-5A97AEB7C2AA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8284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C372-AC58-44D4-872C-8CB8C8D74D2E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547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FF1D-F563-4706-BC61-5C26B7396AB7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4008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40E9-5272-41CC-A01D-B10352C60EC8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3713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1C20-5616-4CB1-BD63-3D9700192ED7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370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1ADE-5A92-4026-82E1-A8232A4FCBFF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4791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9A-A0A6-493E-8F68-319E76B026C8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8632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CB0-57D6-46DC-8545-0D784173C4E5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05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9CB0-57D6-46DC-8545-0D784173C4E5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7910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AA95-4B1D-4D69-9807-FF477B942643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0810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93B4-E829-4B3D-BDBA-4DB8BD88468E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9205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7BC-24E5-42E8-B843-E4E72AC5C837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6503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15E7-1649-4D32-BCA0-090E9F8994F2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8812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AA99-A749-4D39-9CC4-D048A5190BF7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865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B442-046C-4561-838F-705995B66C3A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3027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31CF-A172-4AD8-BF8C-EDCDD6AF00DF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9223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3F0E-5502-458F-BC0E-F474443DD892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547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1489-AFAA-4F12-B292-DD2E2A166E6A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367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CFA9-1012-4840-B18D-5A97AEB7C2AA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43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AA95-4B1D-4D69-9807-FF477B942643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8448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C372-AC58-44D4-872C-8CB8C8D74D2E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4824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FF1D-F563-4706-BC61-5C26B7396AB7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1062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40E9-5272-41CC-A01D-B10352C60EC8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2450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1C20-5616-4CB1-BD63-3D9700192ED7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3969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1ADE-5A92-4026-82E1-A8232A4FCBFF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16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93B4-E829-4B3D-BDBA-4DB8BD88468E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948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7BC-24E5-42E8-B843-E4E72AC5C837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335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15E7-1649-4D32-BCA0-090E9F8994F2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042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AA99-A749-4D39-9CC4-D048A5190BF7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824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B442-046C-4561-838F-705995B66C3A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703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31CF-A172-4AD8-BF8C-EDCDD6AF00DF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943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153B0E-2FB4-4C0E-A646-4FC62BDCAFC6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02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153B0E-2FB4-4C0E-A646-4FC62BDCAFC6}" type="datetime1">
              <a:rPr lang="tr-TR" smtClean="0"/>
              <a:pPr/>
              <a:t>22/03/17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AC4983-515D-4F1E-8680-10610EB5F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114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4.png"/><Relationship Id="rId13" Type="http://schemas.openxmlformats.org/officeDocument/2006/relationships/image" Target="../media/image10.png"/><Relationship Id="rId14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4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5000"/>
                <a:lumOff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9114" y="360776"/>
            <a:ext cx="3460474" cy="1581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220281" y="3839087"/>
            <a:ext cx="9370944" cy="650380"/>
          </a:xfrm>
        </p:spPr>
        <p:txBody>
          <a:bodyPr>
            <a:noAutofit/>
          </a:bodyPr>
          <a:lstStyle/>
          <a:p>
            <a:r>
              <a:rPr lang="tr-TR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Kurumsal Veri Güvenliği Noktası </a:t>
            </a:r>
            <a:r>
              <a:rPr lang="tr-TR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tr-TR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tr-TR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(</a:t>
            </a:r>
            <a:r>
              <a:rPr lang="tr-TR" sz="28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Pardus</a:t>
            </a:r>
            <a:r>
              <a:rPr lang="tr-TR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Versiyonu) </a:t>
            </a:r>
            <a:endParaRPr lang="tr-TR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83105" y="2348203"/>
            <a:ext cx="5648623" cy="12043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>
              <a:spcBef>
                <a:spcPct val="0"/>
              </a:spcBef>
              <a:buNone/>
              <a:defRPr sz="2800" b="1" i="1" cap="none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 err="1"/>
              <a:t>OmniGuard</a:t>
            </a:r>
            <a:r>
              <a:rPr lang="en-US" sz="7200" dirty="0"/>
              <a:t>-P</a:t>
            </a:r>
          </a:p>
        </p:txBody>
      </p:sp>
    </p:spTree>
    <p:extLst>
      <p:ext uri="{BB962C8B-B14F-4D97-AF65-F5344CB8AC3E}">
        <p14:creationId xmlns:p14="http://schemas.microsoft.com/office/powerpoint/2010/main" val="397764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19222" y="131165"/>
            <a:ext cx="10018713" cy="753256"/>
          </a:xfrm>
        </p:spPr>
        <p:txBody>
          <a:bodyPr/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Bilgi Güvenliği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tr-T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19221" y="1078043"/>
            <a:ext cx="10018713" cy="1084254"/>
          </a:xfrm>
        </p:spPr>
        <p:txBody>
          <a:bodyPr>
            <a:normAutofit/>
          </a:bodyPr>
          <a:lstStyle/>
          <a:p>
            <a:pPr algn="just"/>
            <a:r>
              <a:rPr lang="tr-TR" sz="2200" dirty="0"/>
              <a:t>Eğer veri güvenliği kurumunuzun en önemli hassasiyetiniz ve dışarıdan içeriye veya içeriden dışarıya bilgi akışını kontrol etmeniz çok önemlidir</a:t>
            </a:r>
            <a:r>
              <a:rPr lang="tr-TR" sz="2200" dirty="0" smtClean="0"/>
              <a:t>.</a:t>
            </a:r>
            <a:endParaRPr lang="tr-TR" sz="22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5" name="Picture 4" descr="apartm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92" y="3132216"/>
            <a:ext cx="2011844" cy="2011844"/>
          </a:xfrm>
          <a:prstGeom prst="rect">
            <a:avLst/>
          </a:prstGeom>
        </p:spPr>
      </p:pic>
      <p:pic>
        <p:nvPicPr>
          <p:cNvPr id="6" name="Picture 5" descr="usb-sti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397" y="2666260"/>
            <a:ext cx="732628" cy="732628"/>
          </a:xfrm>
          <a:prstGeom prst="rect">
            <a:avLst/>
          </a:prstGeom>
        </p:spPr>
      </p:pic>
      <p:pic>
        <p:nvPicPr>
          <p:cNvPr id="7" name="Picture 6" descr="telephone-sc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663" y="2619476"/>
            <a:ext cx="779412" cy="779412"/>
          </a:xfrm>
          <a:prstGeom prst="rect">
            <a:avLst/>
          </a:prstGeom>
        </p:spPr>
      </p:pic>
      <p:pic>
        <p:nvPicPr>
          <p:cNvPr id="8" name="Picture 7" descr="dvd-play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92" y="4348442"/>
            <a:ext cx="866047" cy="866047"/>
          </a:xfrm>
          <a:prstGeom prst="rect">
            <a:avLst/>
          </a:prstGeom>
        </p:spPr>
      </p:pic>
      <p:pic>
        <p:nvPicPr>
          <p:cNvPr id="9" name="Picture 8" descr="compac-disc-audi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68" y="3609701"/>
            <a:ext cx="802091" cy="802091"/>
          </a:xfrm>
          <a:prstGeom prst="rect">
            <a:avLst/>
          </a:prstGeom>
        </p:spPr>
      </p:pic>
      <p:pic>
        <p:nvPicPr>
          <p:cNvPr id="10" name="Picture 9" descr="cellphone-sim-car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07" y="4858798"/>
            <a:ext cx="778468" cy="778468"/>
          </a:xfrm>
          <a:prstGeom prst="rect">
            <a:avLst/>
          </a:prstGeom>
        </p:spPr>
      </p:pic>
      <p:sp>
        <p:nvSpPr>
          <p:cNvPr id="11" name="Left-Right Arrow 10"/>
          <p:cNvSpPr/>
          <p:nvPr/>
        </p:nvSpPr>
        <p:spPr>
          <a:xfrm rot="1179821">
            <a:off x="7289907" y="4825255"/>
            <a:ext cx="809112" cy="247563"/>
          </a:xfrm>
          <a:prstGeom prst="leftRightArrow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7304487" y="4084814"/>
            <a:ext cx="992034" cy="263627"/>
          </a:xfrm>
          <a:prstGeom prst="leftRightArrow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0002916">
            <a:off x="7364906" y="3098964"/>
            <a:ext cx="799815" cy="241144"/>
          </a:xfrm>
          <a:prstGeom prst="leftRightArrow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Left-Right Arrow 13"/>
          <p:cNvSpPr/>
          <p:nvPr/>
        </p:nvSpPr>
        <p:spPr>
          <a:xfrm rot="1554949">
            <a:off x="4793162" y="3208093"/>
            <a:ext cx="799815" cy="205578"/>
          </a:xfrm>
          <a:prstGeom prst="leftRightArrow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20128382">
            <a:off x="4942071" y="4241576"/>
            <a:ext cx="799815" cy="205014"/>
          </a:xfrm>
          <a:prstGeom prst="leftRightArrow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0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19222" y="131165"/>
            <a:ext cx="10018713" cy="753256"/>
          </a:xfrm>
        </p:spPr>
        <p:txBody>
          <a:bodyPr/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Çözüm 1</a:t>
            </a:r>
            <a:endParaRPr lang="tr-T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00501" y="1056640"/>
            <a:ext cx="10018713" cy="951207"/>
          </a:xfrm>
        </p:spPr>
        <p:txBody>
          <a:bodyPr>
            <a:normAutofit/>
          </a:bodyPr>
          <a:lstStyle/>
          <a:p>
            <a:pPr algn="just"/>
            <a:r>
              <a:rPr lang="tr-TR" sz="2200" dirty="0"/>
              <a:t>Kurumunuza tüm veri giriş ve çıkışlarını </a:t>
            </a:r>
            <a:r>
              <a:rPr lang="tr-TR" sz="2200" dirty="0" smtClean="0"/>
              <a:t>kapatabilirsiniz.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5" name="Picture 4" descr="apartm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30" y="3078655"/>
            <a:ext cx="2011844" cy="2011844"/>
          </a:xfrm>
          <a:prstGeom prst="rect">
            <a:avLst/>
          </a:prstGeom>
        </p:spPr>
      </p:pic>
      <p:pic>
        <p:nvPicPr>
          <p:cNvPr id="6" name="Picture 5" descr="usb-sti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640" y="3746510"/>
            <a:ext cx="732628" cy="732628"/>
          </a:xfrm>
          <a:prstGeom prst="rect">
            <a:avLst/>
          </a:prstGeom>
        </p:spPr>
      </p:pic>
      <p:pic>
        <p:nvPicPr>
          <p:cNvPr id="7" name="Picture 6" descr="telephone-sc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37" y="2496765"/>
            <a:ext cx="779412" cy="779412"/>
          </a:xfrm>
          <a:prstGeom prst="rect">
            <a:avLst/>
          </a:prstGeom>
        </p:spPr>
      </p:pic>
      <p:pic>
        <p:nvPicPr>
          <p:cNvPr id="8" name="Picture 7" descr="dvd-play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21" y="4611831"/>
            <a:ext cx="866047" cy="866047"/>
          </a:xfrm>
          <a:prstGeom prst="rect">
            <a:avLst/>
          </a:prstGeom>
        </p:spPr>
      </p:pic>
      <p:pic>
        <p:nvPicPr>
          <p:cNvPr id="9" name="Picture 8" descr="compac-disc-audi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549" y="3009773"/>
            <a:ext cx="802091" cy="802091"/>
          </a:xfrm>
          <a:prstGeom prst="rect">
            <a:avLst/>
          </a:prstGeom>
        </p:spPr>
      </p:pic>
      <p:pic>
        <p:nvPicPr>
          <p:cNvPr id="10" name="Picture 9" descr="cellphone-sim-car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918" y="4983793"/>
            <a:ext cx="778468" cy="778468"/>
          </a:xfrm>
          <a:prstGeom prst="rect">
            <a:avLst/>
          </a:prstGeom>
        </p:spPr>
      </p:pic>
      <p:sp>
        <p:nvSpPr>
          <p:cNvPr id="11" name="Left-Right Arrow 10"/>
          <p:cNvSpPr/>
          <p:nvPr/>
        </p:nvSpPr>
        <p:spPr>
          <a:xfrm rot="1179821">
            <a:off x="5471705" y="4889305"/>
            <a:ext cx="809112" cy="229521"/>
          </a:xfrm>
          <a:prstGeom prst="leftRightArrow">
            <a:avLst/>
          </a:prstGeom>
          <a:solidFill>
            <a:schemeClr val="accent2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5676582" y="4128814"/>
            <a:ext cx="1811057" cy="194396"/>
          </a:xfrm>
          <a:prstGeom prst="leftRightArrow">
            <a:avLst/>
          </a:prstGeom>
          <a:solidFill>
            <a:schemeClr val="accent2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18750488">
            <a:off x="5213700" y="3155604"/>
            <a:ext cx="799815" cy="241144"/>
          </a:xfrm>
          <a:prstGeom prst="leftRightArrow">
            <a:avLst/>
          </a:prstGeom>
          <a:solidFill>
            <a:schemeClr val="accent2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Left-Right Arrow 13"/>
          <p:cNvSpPr/>
          <p:nvPr/>
        </p:nvSpPr>
        <p:spPr>
          <a:xfrm rot="694261">
            <a:off x="5681739" y="4586266"/>
            <a:ext cx="1569322" cy="200738"/>
          </a:xfrm>
          <a:prstGeom prst="leftRightArrow">
            <a:avLst/>
          </a:prstGeom>
          <a:solidFill>
            <a:schemeClr val="accent2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20128382">
            <a:off x="5686049" y="3662374"/>
            <a:ext cx="799815" cy="219462"/>
          </a:xfrm>
          <a:prstGeom prst="leftRightArrow">
            <a:avLst/>
          </a:prstGeom>
          <a:solidFill>
            <a:schemeClr val="accent2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 descr="polic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74" y="3811864"/>
            <a:ext cx="1278635" cy="1278635"/>
          </a:xfrm>
          <a:prstGeom prst="rect">
            <a:avLst/>
          </a:prstGeom>
        </p:spPr>
      </p:pic>
      <p:pic>
        <p:nvPicPr>
          <p:cNvPr id="17" name="Picture 16" descr="cance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934" y="3844542"/>
            <a:ext cx="767289" cy="7672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83558" y="2694524"/>
            <a:ext cx="239949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Bilgi</a:t>
            </a:r>
            <a:r>
              <a:rPr lang="en-US" dirty="0" smtClean="0"/>
              <a:t> </a:t>
            </a:r>
            <a:r>
              <a:rPr lang="en-US" dirty="0" err="1" smtClean="0"/>
              <a:t>akışını</a:t>
            </a:r>
            <a:r>
              <a:rPr lang="en-US" dirty="0" smtClean="0"/>
              <a:t> </a:t>
            </a:r>
            <a:r>
              <a:rPr lang="en-US" dirty="0" err="1" smtClean="0"/>
              <a:t>engellemek</a:t>
            </a:r>
            <a:r>
              <a:rPr lang="en-US" dirty="0" smtClean="0"/>
              <a:t> </a:t>
            </a:r>
            <a:r>
              <a:rPr lang="en-US" dirty="0" err="1" smtClean="0"/>
              <a:t>güvenlik</a:t>
            </a:r>
            <a:r>
              <a:rPr lang="en-US" dirty="0" smtClean="0"/>
              <a:t> </a:t>
            </a:r>
            <a:r>
              <a:rPr lang="en-US" dirty="0" err="1" smtClean="0"/>
              <a:t>açısından</a:t>
            </a:r>
            <a:r>
              <a:rPr lang="en-US" dirty="0" smtClean="0"/>
              <a:t> </a:t>
            </a:r>
            <a:r>
              <a:rPr lang="en-US" dirty="0" err="1" smtClean="0"/>
              <a:t>çözüm</a:t>
            </a:r>
            <a:r>
              <a:rPr lang="en-US" dirty="0" smtClean="0"/>
              <a:t> </a:t>
            </a:r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 smtClean="0"/>
              <a:t>bilgi</a:t>
            </a:r>
            <a:r>
              <a:rPr lang="en-US" dirty="0" smtClean="0"/>
              <a:t> </a:t>
            </a:r>
            <a:r>
              <a:rPr lang="en-US" dirty="0" err="1" smtClean="0"/>
              <a:t>kaçaklarını</a:t>
            </a:r>
            <a:r>
              <a:rPr lang="en-US" dirty="0" smtClean="0"/>
              <a:t> </a:t>
            </a:r>
            <a:r>
              <a:rPr lang="en-US" dirty="0" err="1" smtClean="0"/>
              <a:t>engellemesi</a:t>
            </a:r>
            <a:r>
              <a:rPr lang="en-US" dirty="0" smtClean="0"/>
              <a:t> </a:t>
            </a:r>
            <a:r>
              <a:rPr lang="en-US" dirty="0" err="1" smtClean="0"/>
              <a:t>imkansızdır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6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4983-515D-4F1E-8680-10610EB5F509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1619222" y="131165"/>
            <a:ext cx="10018713" cy="753256"/>
          </a:xfrm>
        </p:spPr>
        <p:txBody>
          <a:bodyPr/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Çözüm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tr-T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İçerik Yer Tutucusu 2"/>
          <p:cNvSpPr>
            <a:spLocks noGrp="1"/>
          </p:cNvSpPr>
          <p:nvPr>
            <p:ph idx="1"/>
          </p:nvPr>
        </p:nvSpPr>
        <p:spPr>
          <a:xfrm>
            <a:off x="1619221" y="1078043"/>
            <a:ext cx="10018713" cy="10842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just">
              <a:buChar char="•"/>
            </a:pPr>
            <a:r>
              <a:rPr lang="tr-TR" sz="2200" dirty="0">
                <a:solidFill>
                  <a:schemeClr val="tx1"/>
                </a:solidFill>
              </a:rPr>
              <a:t>Kurumunuzdaki bilgisayarlardaki tüm elektronik medya cihazların kullanımını kapatabilirsiniz.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9745" y="2831813"/>
            <a:ext cx="343300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Cihazların</a:t>
            </a:r>
            <a:r>
              <a:rPr lang="en-US" dirty="0" smtClean="0"/>
              <a:t> </a:t>
            </a:r>
            <a:r>
              <a:rPr lang="en-US" dirty="0" err="1" smtClean="0"/>
              <a:t>iptal</a:t>
            </a:r>
            <a:r>
              <a:rPr lang="en-US" dirty="0" smtClean="0"/>
              <a:t> </a:t>
            </a:r>
            <a:r>
              <a:rPr lang="en-US" dirty="0" err="1" smtClean="0"/>
              <a:t>edilmesi</a:t>
            </a:r>
            <a:r>
              <a:rPr lang="en-US" dirty="0" smtClean="0"/>
              <a:t> </a:t>
            </a:r>
            <a:r>
              <a:rPr lang="en-US" dirty="0" err="1" smtClean="0"/>
              <a:t>kurum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</a:t>
            </a:r>
            <a:r>
              <a:rPr lang="en-US" dirty="0" err="1" smtClean="0"/>
              <a:t>veri</a:t>
            </a:r>
            <a:r>
              <a:rPr lang="en-US" dirty="0" smtClean="0"/>
              <a:t> </a:t>
            </a:r>
            <a:r>
              <a:rPr lang="en-US" dirty="0" err="1" smtClean="0"/>
              <a:t>kaçaklarını</a:t>
            </a:r>
            <a:r>
              <a:rPr lang="en-US" dirty="0" smtClean="0"/>
              <a:t> en </a:t>
            </a:r>
            <a:r>
              <a:rPr lang="en-US" dirty="0" err="1" smtClean="0"/>
              <a:t>aza</a:t>
            </a:r>
            <a:r>
              <a:rPr lang="en-US" dirty="0" smtClean="0"/>
              <a:t> </a:t>
            </a:r>
            <a:r>
              <a:rPr lang="en-US" dirty="0" err="1" smtClean="0"/>
              <a:t>indirecek</a:t>
            </a:r>
            <a:r>
              <a:rPr lang="en-US" dirty="0" smtClean="0"/>
              <a:t> </a:t>
            </a:r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 smtClean="0"/>
              <a:t>kontrollü</a:t>
            </a:r>
            <a:r>
              <a:rPr lang="en-US" dirty="0" smtClean="0"/>
              <a:t> </a:t>
            </a:r>
            <a:r>
              <a:rPr lang="en-US" dirty="0" err="1" smtClean="0"/>
              <a:t>bilgi</a:t>
            </a:r>
            <a:r>
              <a:rPr lang="en-US" dirty="0" smtClean="0"/>
              <a:t> </a:t>
            </a:r>
            <a:r>
              <a:rPr lang="en-US" dirty="0" err="1" smtClean="0"/>
              <a:t>akışı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personel</a:t>
            </a:r>
            <a:r>
              <a:rPr lang="en-US" dirty="0" smtClean="0"/>
              <a:t> </a:t>
            </a:r>
            <a:r>
              <a:rPr lang="en-US" dirty="0" err="1" smtClean="0"/>
              <a:t>tahsis</a:t>
            </a:r>
            <a:r>
              <a:rPr lang="en-US" dirty="0" smtClean="0"/>
              <a:t> </a:t>
            </a:r>
            <a:r>
              <a:rPr lang="en-US" dirty="0" err="1" smtClean="0"/>
              <a:t>edilmesi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/>
              <a:t> </a:t>
            </a:r>
            <a:r>
              <a:rPr lang="en-US" dirty="0" err="1" smtClean="0"/>
              <a:t>fonksiyonun</a:t>
            </a:r>
            <a:r>
              <a:rPr lang="en-US" dirty="0" smtClean="0"/>
              <a:t> </a:t>
            </a:r>
            <a:r>
              <a:rPr lang="en-US" dirty="0" err="1" smtClean="0"/>
              <a:t>işletilmesi</a:t>
            </a:r>
            <a:r>
              <a:rPr lang="en-US" dirty="0" smtClean="0"/>
              <a:t> </a:t>
            </a:r>
            <a:r>
              <a:rPr lang="en-US" dirty="0" err="1" smtClean="0"/>
              <a:t>gerekmektedir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5" name="Picture 14" descr="apartm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82" y="3304563"/>
            <a:ext cx="2011844" cy="2011844"/>
          </a:xfrm>
          <a:prstGeom prst="rect">
            <a:avLst/>
          </a:prstGeom>
        </p:spPr>
      </p:pic>
      <p:pic>
        <p:nvPicPr>
          <p:cNvPr id="16" name="Picture 15" descr="usb-sti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12" y="3194927"/>
            <a:ext cx="732628" cy="732628"/>
          </a:xfrm>
          <a:prstGeom prst="rect">
            <a:avLst/>
          </a:prstGeom>
        </p:spPr>
      </p:pic>
      <p:pic>
        <p:nvPicPr>
          <p:cNvPr id="17" name="Picture 16" descr="dvd-play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23" y="4818002"/>
            <a:ext cx="866047" cy="8660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 descr="compac-disc-audi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84" y="3081302"/>
            <a:ext cx="802091" cy="8020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 descr="cellphone-sim-car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07" y="4766862"/>
            <a:ext cx="778468" cy="778468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0" name="Group 19"/>
          <p:cNvGrpSpPr/>
          <p:nvPr/>
        </p:nvGrpSpPr>
        <p:grpSpPr>
          <a:xfrm>
            <a:off x="5176045" y="4976752"/>
            <a:ext cx="869921" cy="841678"/>
            <a:chOff x="7741920" y="2868295"/>
            <a:chExt cx="822960" cy="822960"/>
          </a:xfrm>
        </p:grpSpPr>
        <p:sp>
          <p:nvSpPr>
            <p:cNvPr id="21" name="Donut 20"/>
            <p:cNvSpPr/>
            <p:nvPr/>
          </p:nvSpPr>
          <p:spPr>
            <a:xfrm>
              <a:off x="7741920" y="2868295"/>
              <a:ext cx="822960" cy="822960"/>
            </a:xfrm>
            <a:prstGeom prst="donut">
              <a:avLst>
                <a:gd name="adj" fmla="val 780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9072166">
              <a:off x="7771686" y="3255871"/>
              <a:ext cx="786226" cy="8164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40920" y="4895568"/>
            <a:ext cx="869921" cy="841678"/>
            <a:chOff x="7741920" y="2868295"/>
            <a:chExt cx="822960" cy="822960"/>
          </a:xfrm>
        </p:grpSpPr>
        <p:sp>
          <p:nvSpPr>
            <p:cNvPr id="24" name="Donut 23"/>
            <p:cNvSpPr/>
            <p:nvPr/>
          </p:nvSpPr>
          <p:spPr>
            <a:xfrm>
              <a:off x="7741920" y="2868295"/>
              <a:ext cx="822960" cy="822960"/>
            </a:xfrm>
            <a:prstGeom prst="donut">
              <a:avLst>
                <a:gd name="adj" fmla="val 780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9072166">
              <a:off x="7771686" y="3255871"/>
              <a:ext cx="786226" cy="8164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54194" y="3085877"/>
            <a:ext cx="869921" cy="841678"/>
            <a:chOff x="7741920" y="2868295"/>
            <a:chExt cx="822960" cy="822960"/>
          </a:xfrm>
        </p:grpSpPr>
        <p:sp>
          <p:nvSpPr>
            <p:cNvPr id="27" name="Donut 26"/>
            <p:cNvSpPr/>
            <p:nvPr/>
          </p:nvSpPr>
          <p:spPr>
            <a:xfrm>
              <a:off x="7741920" y="2868295"/>
              <a:ext cx="822960" cy="822960"/>
            </a:xfrm>
            <a:prstGeom prst="donut">
              <a:avLst>
                <a:gd name="adj" fmla="val 780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19072166">
              <a:off x="7771686" y="3255871"/>
              <a:ext cx="786226" cy="8164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08165" y="3189229"/>
            <a:ext cx="869921" cy="841678"/>
            <a:chOff x="7741920" y="2868295"/>
            <a:chExt cx="822960" cy="822960"/>
          </a:xfrm>
        </p:grpSpPr>
        <p:sp>
          <p:nvSpPr>
            <p:cNvPr id="30" name="Donut 29"/>
            <p:cNvSpPr/>
            <p:nvPr/>
          </p:nvSpPr>
          <p:spPr>
            <a:xfrm>
              <a:off x="7741920" y="2868295"/>
              <a:ext cx="822960" cy="822960"/>
            </a:xfrm>
            <a:prstGeom prst="donut">
              <a:avLst>
                <a:gd name="adj" fmla="val 780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9072166">
              <a:off x="7771686" y="3255871"/>
              <a:ext cx="786226" cy="8164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2" name="Picture 31" descr="cance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483" y="4208523"/>
            <a:ext cx="767289" cy="767289"/>
          </a:xfrm>
          <a:prstGeom prst="rect">
            <a:avLst/>
          </a:prstGeom>
        </p:spPr>
      </p:pic>
      <p:pic>
        <p:nvPicPr>
          <p:cNvPr id="33" name="Picture 32" descr="pc-computer-with-monito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86" y="4018035"/>
            <a:ext cx="740117" cy="740117"/>
          </a:xfrm>
          <a:prstGeom prst="rect">
            <a:avLst/>
          </a:prstGeom>
        </p:spPr>
      </p:pic>
      <p:sp>
        <p:nvSpPr>
          <p:cNvPr id="34" name="Left-Right Arrow 33"/>
          <p:cNvSpPr/>
          <p:nvPr/>
        </p:nvSpPr>
        <p:spPr>
          <a:xfrm>
            <a:off x="5618991" y="4295447"/>
            <a:ext cx="721554" cy="191600"/>
          </a:xfrm>
          <a:prstGeom prst="leftRightArrow">
            <a:avLst/>
          </a:prstGeom>
          <a:solidFill>
            <a:srgbClr val="45DB44"/>
          </a:solidFill>
          <a:ln>
            <a:solidFill>
              <a:srgbClr val="45DB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 descr="operato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934" y="4119677"/>
            <a:ext cx="351539" cy="35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6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1619222" y="131165"/>
            <a:ext cx="10018713" cy="753256"/>
          </a:xfrm>
        </p:spPr>
        <p:txBody>
          <a:bodyPr/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Çözüm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OmniGuard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</a:t>
            </a:r>
            <a:endParaRPr lang="tr-T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İçerik Yer Tutucusu 2"/>
          <p:cNvSpPr>
            <a:spLocks noGrp="1"/>
          </p:cNvSpPr>
          <p:nvPr>
            <p:ph idx="1"/>
          </p:nvPr>
        </p:nvSpPr>
        <p:spPr>
          <a:xfrm>
            <a:off x="1619221" y="1078043"/>
            <a:ext cx="10018713" cy="145321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85750" algn="just">
              <a:buChar char="•"/>
            </a:pPr>
            <a:r>
              <a:rPr lang="tr-TR" sz="2200" dirty="0" err="1" smtClean="0">
                <a:solidFill>
                  <a:schemeClr val="tx1"/>
                </a:solidFill>
              </a:rPr>
              <a:t>OmniGuard</a:t>
            </a:r>
            <a:r>
              <a:rPr lang="tr-TR" sz="2200" dirty="0" smtClean="0">
                <a:solidFill>
                  <a:schemeClr val="tx1"/>
                </a:solidFill>
              </a:rPr>
              <a:t>-P </a:t>
            </a:r>
            <a:r>
              <a:rPr lang="tr-TR" sz="2200" dirty="0">
                <a:solidFill>
                  <a:schemeClr val="tx1"/>
                </a:solidFill>
              </a:rPr>
              <a:t>ile kurum içi veri güvenliğinize ilave olarak veri akışını önceden belirlediğiniz kurallara göre gerçekleştirebilir, tüm veri trafiğini kontrol ederek, izleyebilir, zararlı yazılımlara karşı </a:t>
            </a:r>
            <a:r>
              <a:rPr lang="tr-TR" sz="2200" dirty="0" err="1">
                <a:solidFill>
                  <a:schemeClr val="tx1"/>
                </a:solidFill>
              </a:rPr>
              <a:t>virus</a:t>
            </a:r>
            <a:r>
              <a:rPr lang="tr-TR" sz="2200" dirty="0">
                <a:solidFill>
                  <a:schemeClr val="tx1"/>
                </a:solidFill>
              </a:rPr>
              <a:t> taramasını otomatik olarak yapabilirsiniz. </a:t>
            </a:r>
            <a:endParaRPr lang="tr-TR" sz="2200" dirty="0" smtClean="0">
              <a:solidFill>
                <a:schemeClr val="tx1"/>
              </a:solidFill>
            </a:endParaRPr>
          </a:p>
          <a:p>
            <a:pPr marL="285750" indent="-285750" algn="just">
              <a:buChar char="•"/>
            </a:pPr>
            <a:r>
              <a:rPr lang="tr-TR" sz="2200" dirty="0" err="1" smtClean="0">
                <a:solidFill>
                  <a:schemeClr val="tx1"/>
                </a:solidFill>
              </a:rPr>
              <a:t>OmniGuard</a:t>
            </a:r>
            <a:r>
              <a:rPr lang="tr-TR" sz="2200" dirty="0" smtClean="0">
                <a:solidFill>
                  <a:schemeClr val="tx1"/>
                </a:solidFill>
              </a:rPr>
              <a:t>-P, milli işletim sistemi </a:t>
            </a:r>
            <a:r>
              <a:rPr lang="tr-TR" sz="2200" dirty="0" err="1" smtClean="0">
                <a:solidFill>
                  <a:schemeClr val="tx1"/>
                </a:solidFill>
              </a:rPr>
              <a:t>Pardus</a:t>
            </a:r>
            <a:r>
              <a:rPr lang="tr-TR" sz="2200" dirty="0" smtClean="0">
                <a:solidFill>
                  <a:schemeClr val="tx1"/>
                </a:solidFill>
              </a:rPr>
              <a:t> üzerinde çalışmaktadır. </a:t>
            </a:r>
            <a:endParaRPr lang="tr-TR" sz="2200" dirty="0">
              <a:solidFill>
                <a:schemeClr val="tx1"/>
              </a:solidFill>
            </a:endParaRPr>
          </a:p>
        </p:txBody>
      </p:sp>
      <p:pic>
        <p:nvPicPr>
          <p:cNvPr id="36" name="Picture 35" descr="apartm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89" y="3532195"/>
            <a:ext cx="2011844" cy="2011844"/>
          </a:xfrm>
          <a:prstGeom prst="rect">
            <a:avLst/>
          </a:prstGeom>
        </p:spPr>
      </p:pic>
      <p:pic>
        <p:nvPicPr>
          <p:cNvPr id="37" name="Picture 36" descr="OMNIGUARD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26" y="3532195"/>
            <a:ext cx="1452033" cy="1035503"/>
          </a:xfrm>
          <a:prstGeom prst="rect">
            <a:avLst/>
          </a:prstGeom>
        </p:spPr>
      </p:pic>
      <p:sp>
        <p:nvSpPr>
          <p:cNvPr id="38" name="Left-Right Arrow 37"/>
          <p:cNvSpPr/>
          <p:nvPr/>
        </p:nvSpPr>
        <p:spPr>
          <a:xfrm rot="20062614">
            <a:off x="5440165" y="4152700"/>
            <a:ext cx="1098318" cy="190092"/>
          </a:xfrm>
          <a:prstGeom prst="leftRightArrow">
            <a:avLst/>
          </a:prstGeom>
          <a:solidFill>
            <a:srgbClr val="45DB44"/>
          </a:solidFill>
          <a:ln>
            <a:solidFill>
              <a:srgbClr val="45DB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9" name="Picture 38" descr="OMNIGUARD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89" y="4807886"/>
            <a:ext cx="1452033" cy="1035503"/>
          </a:xfrm>
          <a:prstGeom prst="rect">
            <a:avLst/>
          </a:prstGeom>
        </p:spPr>
      </p:pic>
      <p:sp>
        <p:nvSpPr>
          <p:cNvPr id="40" name="Left-Right Arrow 39"/>
          <p:cNvSpPr/>
          <p:nvPr/>
        </p:nvSpPr>
        <p:spPr>
          <a:xfrm rot="1120853">
            <a:off x="5490803" y="5013929"/>
            <a:ext cx="1098318" cy="190092"/>
          </a:xfrm>
          <a:prstGeom prst="leftRightArrow">
            <a:avLst/>
          </a:prstGeom>
          <a:solidFill>
            <a:srgbClr val="45DB44"/>
          </a:solidFill>
          <a:ln>
            <a:solidFill>
              <a:srgbClr val="45DB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Frame 40"/>
          <p:cNvSpPr/>
          <p:nvPr/>
        </p:nvSpPr>
        <p:spPr>
          <a:xfrm>
            <a:off x="3552456" y="3243649"/>
            <a:ext cx="1892143" cy="2599740"/>
          </a:xfrm>
          <a:prstGeom prst="frame">
            <a:avLst>
              <a:gd name="adj1" fmla="val 5299"/>
            </a:avLst>
          </a:prstGeom>
          <a:solidFill>
            <a:srgbClr val="FF0000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22792" y="3324942"/>
            <a:ext cx="3338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OmniGuard</a:t>
            </a:r>
            <a:r>
              <a:rPr lang="tr-TR" dirty="0" smtClean="0"/>
              <a:t>-P </a:t>
            </a:r>
            <a:r>
              <a:rPr lang="tr-TR" dirty="0" smtClean="0"/>
              <a:t>ile veri akışını kurum personel yetkilendirmesine, dosya boyut ve tipine göre ve hatta zamana göre gerçekleştirebilir. </a:t>
            </a:r>
            <a:endParaRPr lang="tr-TR" dirty="0"/>
          </a:p>
        </p:txBody>
      </p:sp>
      <p:pic>
        <p:nvPicPr>
          <p:cNvPr id="43" name="Picture 42" descr="check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92" y="4518364"/>
            <a:ext cx="767289" cy="76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9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1619222" y="131165"/>
            <a:ext cx="10018713" cy="753256"/>
          </a:xfrm>
        </p:spPr>
        <p:txBody>
          <a:bodyPr/>
          <a:lstStyle/>
          <a:p>
            <a:r>
              <a:rPr lang="tr-TR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OmniGuard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nasıl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çalışır?</a:t>
            </a:r>
            <a:endParaRPr lang="tr-T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Picture 47" descr="OMNIGUARD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02" y="3043016"/>
            <a:ext cx="1692048" cy="1206667"/>
          </a:xfrm>
          <a:prstGeom prst="rect">
            <a:avLst/>
          </a:prstGeom>
        </p:spPr>
      </p:pic>
      <p:pic>
        <p:nvPicPr>
          <p:cNvPr id="49" name="Picture 48" descr="man-with-smartpho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65" y="3087890"/>
            <a:ext cx="1537604" cy="1537604"/>
          </a:xfrm>
          <a:prstGeom prst="rect">
            <a:avLst/>
          </a:prstGeom>
        </p:spPr>
      </p:pic>
      <p:sp>
        <p:nvSpPr>
          <p:cNvPr id="50" name="Right Arrow 49"/>
          <p:cNvSpPr/>
          <p:nvPr/>
        </p:nvSpPr>
        <p:spPr>
          <a:xfrm>
            <a:off x="3680162" y="3472162"/>
            <a:ext cx="530013" cy="377613"/>
          </a:xfrm>
          <a:prstGeom prst="rightArrow">
            <a:avLst/>
          </a:prstGeom>
          <a:solidFill>
            <a:srgbClr val="3366FF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1" name="Picture 50" descr="usb-sti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211" y="4900010"/>
            <a:ext cx="529008" cy="529008"/>
          </a:xfrm>
          <a:prstGeom prst="rect">
            <a:avLst/>
          </a:prstGeom>
        </p:spPr>
      </p:pic>
      <p:pic>
        <p:nvPicPr>
          <p:cNvPr id="52" name="Picture 51" descr="telephone-scre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77" y="4900011"/>
            <a:ext cx="529008" cy="529008"/>
          </a:xfrm>
          <a:prstGeom prst="rect">
            <a:avLst/>
          </a:prstGeom>
        </p:spPr>
      </p:pic>
      <p:pic>
        <p:nvPicPr>
          <p:cNvPr id="53" name="Picture 52" descr="dvd-play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18" y="4933879"/>
            <a:ext cx="391469" cy="391469"/>
          </a:xfrm>
          <a:prstGeom prst="rect">
            <a:avLst/>
          </a:prstGeom>
        </p:spPr>
      </p:pic>
      <p:pic>
        <p:nvPicPr>
          <p:cNvPr id="54" name="Picture 53" descr="compac-disc-audi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51" y="5259128"/>
            <a:ext cx="384335" cy="384335"/>
          </a:xfrm>
          <a:prstGeom prst="rect">
            <a:avLst/>
          </a:prstGeom>
        </p:spPr>
      </p:pic>
      <p:pic>
        <p:nvPicPr>
          <p:cNvPr id="55" name="Picture 54" descr="cellphone-sim-car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953" y="4984678"/>
            <a:ext cx="410792" cy="410792"/>
          </a:xfrm>
          <a:prstGeom prst="rect">
            <a:avLst/>
          </a:prstGeom>
        </p:spPr>
      </p:pic>
      <p:cxnSp>
        <p:nvCxnSpPr>
          <p:cNvPr id="56" name="Elbow Connector 55"/>
          <p:cNvCxnSpPr>
            <a:stCxn id="55" idx="0"/>
          </p:cNvCxnSpPr>
          <p:nvPr/>
        </p:nvCxnSpPr>
        <p:spPr>
          <a:xfrm rot="5400000" flipH="1" flipV="1">
            <a:off x="4082196" y="4452837"/>
            <a:ext cx="734995" cy="328689"/>
          </a:xfrm>
          <a:prstGeom prst="bentConnector3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52" idx="0"/>
          </p:cNvCxnSpPr>
          <p:nvPr/>
        </p:nvCxnSpPr>
        <p:spPr>
          <a:xfrm rot="5400000" flipH="1" flipV="1">
            <a:off x="4452611" y="4518453"/>
            <a:ext cx="650328" cy="112789"/>
          </a:xfrm>
          <a:prstGeom prst="bentConnector3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1" idx="0"/>
          </p:cNvCxnSpPr>
          <p:nvPr/>
        </p:nvCxnSpPr>
        <p:spPr>
          <a:xfrm rot="5400000" flipH="1" flipV="1">
            <a:off x="4758552" y="4574847"/>
            <a:ext cx="650326" cy="12700"/>
          </a:xfrm>
          <a:prstGeom prst="bentConnector3">
            <a:avLst>
              <a:gd name="adj1" fmla="val 50000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53" idx="0"/>
          </p:cNvCxnSpPr>
          <p:nvPr/>
        </p:nvCxnSpPr>
        <p:spPr>
          <a:xfrm rot="16200000" flipV="1">
            <a:off x="5067730" y="4492856"/>
            <a:ext cx="677845" cy="204202"/>
          </a:xfrm>
          <a:prstGeom prst="bentConnector3">
            <a:avLst>
              <a:gd name="adj1" fmla="val 50000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702283" y="2120035"/>
            <a:ext cx="2563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Kullanıcı</a:t>
            </a:r>
            <a:r>
              <a:rPr lang="en-US" sz="1400" dirty="0" smtClean="0"/>
              <a:t> </a:t>
            </a:r>
            <a:r>
              <a:rPr lang="en-US" sz="1400" dirty="0" err="1" smtClean="0"/>
              <a:t>medya</a:t>
            </a:r>
            <a:r>
              <a:rPr lang="en-US" sz="1400" dirty="0" smtClean="0"/>
              <a:t> </a:t>
            </a:r>
            <a:r>
              <a:rPr lang="en-US" sz="1400" dirty="0" err="1" smtClean="0"/>
              <a:t>cihazını</a:t>
            </a:r>
            <a:r>
              <a:rPr lang="en-US" sz="1400" dirty="0" smtClean="0"/>
              <a:t> </a:t>
            </a:r>
            <a:r>
              <a:rPr lang="en-US" sz="1400" dirty="0" err="1" smtClean="0"/>
              <a:t>OmniGuard-P’e</a:t>
            </a:r>
            <a:r>
              <a:rPr lang="en-US" sz="1400" dirty="0" smtClean="0"/>
              <a:t> </a:t>
            </a:r>
            <a:r>
              <a:rPr lang="en-US" sz="1400" dirty="0" err="1" smtClean="0"/>
              <a:t>takar</a:t>
            </a:r>
            <a:r>
              <a:rPr lang="en-US" sz="1400" dirty="0" smtClean="0"/>
              <a:t> </a:t>
            </a:r>
            <a:r>
              <a:rPr lang="en-US" sz="1400" dirty="0" err="1" smtClean="0"/>
              <a:t>ve</a:t>
            </a:r>
            <a:r>
              <a:rPr lang="en-US" sz="1400" dirty="0" smtClean="0"/>
              <a:t> </a:t>
            </a:r>
            <a:r>
              <a:rPr lang="en-US" sz="1400" dirty="0" err="1" smtClean="0"/>
              <a:t>ilgili</a:t>
            </a:r>
            <a:r>
              <a:rPr lang="en-US" sz="1400" dirty="0" smtClean="0"/>
              <a:t> </a:t>
            </a:r>
            <a:r>
              <a:rPr lang="en-US" sz="1400" dirty="0" err="1" smtClean="0"/>
              <a:t>dosyaları</a:t>
            </a:r>
            <a:r>
              <a:rPr lang="en-US" sz="1400" dirty="0" smtClean="0"/>
              <a:t> </a:t>
            </a:r>
            <a:r>
              <a:rPr lang="en-US" sz="1400" dirty="0" err="1" smtClean="0"/>
              <a:t>seçer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62" name="Picture 61" descr="window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57" y="3043016"/>
            <a:ext cx="1206499" cy="1206499"/>
          </a:xfrm>
          <a:prstGeom prst="rect">
            <a:avLst/>
          </a:prstGeom>
        </p:spPr>
      </p:pic>
      <p:pic>
        <p:nvPicPr>
          <p:cNvPr id="63" name="Picture 62" descr="progress-bar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56" y="3631761"/>
            <a:ext cx="910167" cy="571500"/>
          </a:xfrm>
          <a:prstGeom prst="rect">
            <a:avLst/>
          </a:prstGeom>
        </p:spPr>
      </p:pic>
      <p:pic>
        <p:nvPicPr>
          <p:cNvPr id="64" name="Picture 63" descr="bug-red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528" y="2858699"/>
            <a:ext cx="563455" cy="5634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5" name="TextBox 64"/>
          <p:cNvSpPr txBox="1"/>
          <p:nvPr/>
        </p:nvSpPr>
        <p:spPr>
          <a:xfrm>
            <a:off x="6844099" y="3322302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64488" y="2016952"/>
            <a:ext cx="2215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OmniGuard</a:t>
            </a:r>
            <a:r>
              <a:rPr lang="en-US" sz="1400" dirty="0" smtClean="0"/>
              <a:t>-P </a:t>
            </a:r>
            <a:r>
              <a:rPr lang="en-US" sz="1400" dirty="0" err="1" smtClean="0"/>
              <a:t>dosyalar</a:t>
            </a:r>
            <a:r>
              <a:rPr lang="en-US" sz="1400" dirty="0" smtClean="0"/>
              <a:t> </a:t>
            </a:r>
            <a:r>
              <a:rPr lang="en-US" sz="1400" dirty="0" err="1" smtClean="0"/>
              <a:t>üzerinde</a:t>
            </a:r>
            <a:r>
              <a:rPr lang="en-US" sz="1400" dirty="0" smtClean="0"/>
              <a:t> virus </a:t>
            </a:r>
            <a:r>
              <a:rPr lang="en-US" sz="1400" dirty="0" err="1" smtClean="0"/>
              <a:t>ve</a:t>
            </a:r>
            <a:r>
              <a:rPr lang="en-US" sz="1400" dirty="0" smtClean="0"/>
              <a:t> </a:t>
            </a:r>
            <a:r>
              <a:rPr lang="en-US" sz="1400" dirty="0" err="1" smtClean="0"/>
              <a:t>içerik</a:t>
            </a:r>
            <a:r>
              <a:rPr lang="en-US" sz="1400" dirty="0" smtClean="0"/>
              <a:t> </a:t>
            </a:r>
            <a:r>
              <a:rPr lang="en-US" sz="1400" dirty="0" err="1" smtClean="0"/>
              <a:t>taraması</a:t>
            </a:r>
            <a:r>
              <a:rPr lang="en-US" sz="1400" dirty="0" smtClean="0"/>
              <a:t> </a:t>
            </a:r>
            <a:r>
              <a:rPr lang="en-US" sz="1400" dirty="0" err="1" smtClean="0"/>
              <a:t>yapar</a:t>
            </a:r>
            <a:endParaRPr lang="en-US" sz="1400" dirty="0"/>
          </a:p>
        </p:txBody>
      </p:sp>
      <p:sp>
        <p:nvSpPr>
          <p:cNvPr id="67" name="Right Arrow 66"/>
          <p:cNvSpPr/>
          <p:nvPr/>
        </p:nvSpPr>
        <p:spPr>
          <a:xfrm rot="20032920">
            <a:off x="8009000" y="3099600"/>
            <a:ext cx="1396356" cy="377613"/>
          </a:xfrm>
          <a:prstGeom prst="rightArrow">
            <a:avLst/>
          </a:prstGeom>
          <a:solidFill>
            <a:srgbClr val="45DB44"/>
          </a:solidFill>
          <a:ln>
            <a:solidFill>
              <a:srgbClr val="CC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8" name="Right Arrow 67"/>
          <p:cNvSpPr/>
          <p:nvPr/>
        </p:nvSpPr>
        <p:spPr>
          <a:xfrm rot="1283290">
            <a:off x="7907605" y="4014454"/>
            <a:ext cx="1574937" cy="377613"/>
          </a:xfrm>
          <a:prstGeom prst="rightArrow">
            <a:avLst/>
          </a:prstGeom>
          <a:solidFill>
            <a:srgbClr val="FF0000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9" name="Picture 68" descr="checked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934" y="2427881"/>
            <a:ext cx="767289" cy="767289"/>
          </a:xfrm>
          <a:prstGeom prst="rect">
            <a:avLst/>
          </a:prstGeom>
        </p:spPr>
      </p:pic>
      <p:pic>
        <p:nvPicPr>
          <p:cNvPr id="70" name="Picture 69" descr="cancel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80" y="4200459"/>
            <a:ext cx="767289" cy="767289"/>
          </a:xfrm>
          <a:prstGeom prst="rect">
            <a:avLst/>
          </a:prstGeom>
        </p:spPr>
      </p:pic>
      <p:sp>
        <p:nvSpPr>
          <p:cNvPr id="71" name="Right Arrow 70"/>
          <p:cNvSpPr/>
          <p:nvPr/>
        </p:nvSpPr>
        <p:spPr>
          <a:xfrm rot="5400000">
            <a:off x="6929604" y="4250972"/>
            <a:ext cx="422233" cy="37761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8945625" y="3415667"/>
            <a:ext cx="29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Kurum</a:t>
            </a:r>
            <a:r>
              <a:rPr lang="en-US" sz="1400" dirty="0" smtClean="0"/>
              <a:t> </a:t>
            </a:r>
            <a:r>
              <a:rPr lang="en-US" sz="1400" dirty="0" err="1" smtClean="0"/>
              <a:t>içi</a:t>
            </a:r>
            <a:r>
              <a:rPr lang="en-US" sz="1400" dirty="0" smtClean="0"/>
              <a:t> </a:t>
            </a:r>
            <a:r>
              <a:rPr lang="en-US" sz="1400" dirty="0" err="1" smtClean="0"/>
              <a:t>veri</a:t>
            </a:r>
            <a:r>
              <a:rPr lang="en-US" sz="1400" dirty="0" smtClean="0"/>
              <a:t> </a:t>
            </a:r>
            <a:r>
              <a:rPr lang="en-US" sz="1400" dirty="0" err="1" smtClean="0"/>
              <a:t>akış</a:t>
            </a:r>
            <a:r>
              <a:rPr lang="en-US" sz="1400" dirty="0" smtClean="0"/>
              <a:t> </a:t>
            </a:r>
            <a:r>
              <a:rPr lang="en-US" sz="1400" dirty="0" err="1" smtClean="0"/>
              <a:t>kurallarına</a:t>
            </a:r>
            <a:r>
              <a:rPr lang="en-US" sz="1400" dirty="0" smtClean="0"/>
              <a:t> </a:t>
            </a:r>
            <a:r>
              <a:rPr lang="en-US" sz="1400" dirty="0" err="1" smtClean="0"/>
              <a:t>göre</a:t>
            </a:r>
            <a:r>
              <a:rPr lang="en-US" sz="1400" dirty="0" smtClean="0"/>
              <a:t> </a:t>
            </a:r>
            <a:r>
              <a:rPr lang="en-US" sz="1400" dirty="0" err="1" smtClean="0"/>
              <a:t>işlem</a:t>
            </a:r>
            <a:r>
              <a:rPr lang="en-US" sz="1400" dirty="0" smtClean="0"/>
              <a:t> </a:t>
            </a:r>
            <a:r>
              <a:rPr lang="en-US" sz="1400" dirty="0" err="1" smtClean="0"/>
              <a:t>gerçekleştirilir</a:t>
            </a:r>
            <a:r>
              <a:rPr lang="en-US" sz="1400" dirty="0" smtClean="0"/>
              <a:t> </a:t>
            </a:r>
            <a:r>
              <a:rPr lang="en-US" sz="1400" dirty="0" err="1" smtClean="0"/>
              <a:t>veya</a:t>
            </a:r>
            <a:r>
              <a:rPr lang="en-US" sz="1400" dirty="0" smtClean="0"/>
              <a:t> </a:t>
            </a:r>
            <a:r>
              <a:rPr lang="en-US" sz="1400" dirty="0" err="1" smtClean="0"/>
              <a:t>iptal</a:t>
            </a:r>
            <a:r>
              <a:rPr lang="en-US" sz="1400" dirty="0" smtClean="0"/>
              <a:t> </a:t>
            </a:r>
            <a:r>
              <a:rPr lang="en-US" sz="1400" dirty="0" err="1" smtClean="0"/>
              <a:t>edilir</a:t>
            </a:r>
            <a:endParaRPr lang="en-US" sz="1400" dirty="0"/>
          </a:p>
        </p:txBody>
      </p:sp>
      <p:pic>
        <p:nvPicPr>
          <p:cNvPr id="73" name="Picture 72" descr="window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57" y="4594025"/>
            <a:ext cx="1206499" cy="1206499"/>
          </a:xfrm>
          <a:prstGeom prst="rect">
            <a:avLst/>
          </a:prstGeom>
        </p:spPr>
      </p:pic>
      <p:pic>
        <p:nvPicPr>
          <p:cNvPr id="74" name="Picture 73" descr="dashboard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58" y="4981574"/>
            <a:ext cx="555108" cy="555108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6136977" y="5791624"/>
            <a:ext cx="2002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Sistem</a:t>
            </a:r>
            <a:r>
              <a:rPr lang="en-US" sz="1400" dirty="0" smtClean="0"/>
              <a:t> </a:t>
            </a:r>
            <a:r>
              <a:rPr lang="en-US" sz="1400" dirty="0" err="1" smtClean="0"/>
              <a:t>yöneticileri</a:t>
            </a:r>
            <a:r>
              <a:rPr lang="en-US" sz="1400" dirty="0" smtClean="0"/>
              <a:t> </a:t>
            </a:r>
            <a:r>
              <a:rPr lang="en-US" sz="1400" dirty="0" err="1" smtClean="0"/>
              <a:t>OmniGuard</a:t>
            </a:r>
            <a:r>
              <a:rPr lang="en-US" sz="1400" dirty="0" smtClean="0"/>
              <a:t>-P </a:t>
            </a:r>
            <a:r>
              <a:rPr lang="en-US" sz="1400" dirty="0" err="1" smtClean="0"/>
              <a:t>faaliyetlerini</a:t>
            </a:r>
            <a:r>
              <a:rPr lang="en-US" sz="1400" dirty="0" smtClean="0"/>
              <a:t> dashboard </a:t>
            </a:r>
            <a:r>
              <a:rPr lang="en-US" sz="1400" dirty="0" err="1" smtClean="0"/>
              <a:t>yardımı</a:t>
            </a:r>
            <a:r>
              <a:rPr lang="en-US" sz="1400" dirty="0" smtClean="0"/>
              <a:t> </a:t>
            </a:r>
            <a:r>
              <a:rPr lang="en-US" sz="1400" dirty="0" err="1" smtClean="0"/>
              <a:t>ile</a:t>
            </a:r>
            <a:r>
              <a:rPr lang="en-US" sz="1400" dirty="0" smtClean="0"/>
              <a:t> </a:t>
            </a:r>
            <a:r>
              <a:rPr lang="en-US" sz="1400" dirty="0" err="1" smtClean="0"/>
              <a:t>gözlemler</a:t>
            </a:r>
            <a:endParaRPr lang="en-US" sz="1400" dirty="0"/>
          </a:p>
        </p:txBody>
      </p:sp>
      <p:sp>
        <p:nvSpPr>
          <p:cNvPr id="76" name="Right Arrow 75"/>
          <p:cNvSpPr/>
          <p:nvPr/>
        </p:nvSpPr>
        <p:spPr>
          <a:xfrm>
            <a:off x="5754792" y="3495853"/>
            <a:ext cx="530013" cy="377613"/>
          </a:xfrm>
          <a:prstGeom prst="rightArrow">
            <a:avLst/>
          </a:prstGeom>
          <a:solidFill>
            <a:srgbClr val="3366FF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1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1" grpId="0"/>
      <p:bldP spid="65" grpId="0"/>
      <p:bldP spid="66" grpId="0"/>
      <p:bldP spid="67" grpId="0" animBg="1"/>
      <p:bldP spid="68" grpId="0" animBg="1"/>
      <p:bldP spid="71" grpId="0" animBg="1"/>
      <p:bldP spid="72" grpId="0"/>
      <p:bldP spid="75" grpId="0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1619222" y="131165"/>
            <a:ext cx="10018713" cy="753256"/>
          </a:xfrm>
        </p:spPr>
        <p:txBody>
          <a:bodyPr/>
          <a:lstStyle/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OmniGuard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eknik Özellikler</a:t>
            </a:r>
            <a:endParaRPr lang="tr-T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30" descr="pc-computer-with-moni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28" y="1776584"/>
            <a:ext cx="405512" cy="40551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916134" y="1794673"/>
            <a:ext cx="166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İşletim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516793" y="180429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Linux/</a:t>
            </a:r>
            <a:r>
              <a:rPr lang="en-US" b="1" dirty="0" err="1" smtClean="0">
                <a:solidFill>
                  <a:srgbClr val="FF0000"/>
                </a:solidFill>
              </a:rPr>
              <a:t>Pardus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4" name="Picture 33" descr="OMNIGUARD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83" y="1412072"/>
            <a:ext cx="2398221" cy="1710267"/>
          </a:xfrm>
          <a:prstGeom prst="rect">
            <a:avLst/>
          </a:prstGeom>
        </p:spPr>
      </p:pic>
      <p:pic>
        <p:nvPicPr>
          <p:cNvPr id="35" name="Picture 34" descr="OMNIGUARD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83" y="3190072"/>
            <a:ext cx="2596384" cy="1851585"/>
          </a:xfrm>
          <a:prstGeom prst="rect">
            <a:avLst/>
          </a:prstGeom>
        </p:spPr>
      </p:pic>
      <p:pic>
        <p:nvPicPr>
          <p:cNvPr id="36" name="Picture 35" descr="usb-sti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27" y="2380171"/>
            <a:ext cx="369634" cy="36963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907667" y="2331738"/>
            <a:ext cx="209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Tarama</a:t>
            </a:r>
            <a:r>
              <a:rPr lang="en-US" dirty="0" smtClean="0"/>
              <a:t> </a:t>
            </a:r>
            <a:r>
              <a:rPr lang="en-US" dirty="0" err="1" smtClean="0"/>
              <a:t>Opsiyonları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921047" y="2280493"/>
            <a:ext cx="23130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sz="1400" dirty="0"/>
              <a:t>CF, </a:t>
            </a:r>
            <a:r>
              <a:rPr lang="it-IT" sz="1400" dirty="0"/>
              <a:t>Memory </a:t>
            </a:r>
            <a:r>
              <a:rPr lang="it-IT" sz="1400" dirty="0" err="1"/>
              <a:t>Stick</a:t>
            </a:r>
            <a:r>
              <a:rPr lang="it-IT" sz="1400" dirty="0"/>
              <a:t> Micro M2, Memory </a:t>
            </a:r>
            <a:r>
              <a:rPr lang="it-IT" sz="1400" dirty="0" err="1"/>
              <a:t>Stick</a:t>
            </a:r>
            <a:r>
              <a:rPr lang="it-IT" sz="1400" dirty="0"/>
              <a:t> Pro Duo, Micro SD, Mini SD, MMC, SD, SDHC, SDXC, XD </a:t>
            </a:r>
          </a:p>
          <a:p>
            <a:endParaRPr lang="en-US" sz="1400" dirty="0"/>
          </a:p>
        </p:txBody>
      </p:sp>
      <p:pic>
        <p:nvPicPr>
          <p:cNvPr id="39" name="Picture 38" descr="monito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61" y="3450044"/>
            <a:ext cx="381000" cy="3810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907667" y="3450044"/>
            <a:ext cx="99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Monitör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902050" y="3461712"/>
            <a:ext cx="179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17’’ </a:t>
            </a:r>
            <a:r>
              <a:rPr lang="en-US" b="1" dirty="0" err="1" smtClean="0">
                <a:solidFill>
                  <a:srgbClr val="FF0000"/>
                </a:solidFill>
              </a:rPr>
              <a:t>Dokunmatik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2" name="Picture 41" descr="interactiv-kios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89" y="4087538"/>
            <a:ext cx="621961" cy="62196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941531" y="4212042"/>
            <a:ext cx="8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Model: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788375" y="4212042"/>
            <a:ext cx="198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Masa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Üstü</a:t>
            </a:r>
            <a:r>
              <a:rPr lang="en-US" b="1" dirty="0" smtClean="0">
                <a:solidFill>
                  <a:srgbClr val="FF0000"/>
                </a:solidFill>
              </a:rPr>
              <a:t> / Kiosk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0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7" grpId="0"/>
      <p:bldP spid="38" grpId="0"/>
      <p:bldP spid="40" grpId="0"/>
      <p:bldP spid="41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5000"/>
                <a:lumOff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114" y="360776"/>
            <a:ext cx="3460474" cy="1581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04270" y="2383436"/>
            <a:ext cx="9370944" cy="1136936"/>
          </a:xfrm>
        </p:spPr>
        <p:txBody>
          <a:bodyPr>
            <a:noAutofit/>
          </a:bodyPr>
          <a:lstStyle/>
          <a:p>
            <a:pPr algn="l"/>
            <a:r>
              <a:rPr lang="tr-TR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TEŞEKKÜRLER….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1112" y="5312006"/>
            <a:ext cx="46772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Sigun Bilgi Teknolojileri ve </a:t>
            </a:r>
            <a:r>
              <a:rPr lang="tr-TR" sz="2000" dirty="0" err="1"/>
              <a:t>Danışmanlık</a:t>
            </a:r>
            <a:r>
              <a:rPr lang="tr-TR" sz="2000" dirty="0"/>
              <a:t> A.Ş. </a:t>
            </a:r>
          </a:p>
          <a:p>
            <a:r>
              <a:rPr lang="tr-TR" sz="1400" dirty="0" err="1"/>
              <a:t>Üniversiteler</a:t>
            </a:r>
            <a:r>
              <a:rPr lang="tr-TR" sz="1400" dirty="0"/>
              <a:t> Mah. 1596. Cad. Ek </a:t>
            </a:r>
            <a:r>
              <a:rPr lang="tr-TR" sz="1400" dirty="0" err="1"/>
              <a:t>İdari</a:t>
            </a:r>
            <a:r>
              <a:rPr lang="tr-TR" sz="1400" dirty="0"/>
              <a:t> Bina ve </a:t>
            </a:r>
            <a:r>
              <a:rPr lang="tr-TR" sz="1400" dirty="0" err="1"/>
              <a:t>Kuluçka</a:t>
            </a:r>
            <a:r>
              <a:rPr lang="tr-TR" sz="1400" dirty="0"/>
              <a:t> </a:t>
            </a:r>
            <a:r>
              <a:rPr lang="tr-TR" sz="1400" dirty="0" err="1"/>
              <a:t>Mrk</a:t>
            </a:r>
            <a:r>
              <a:rPr lang="tr-TR" sz="1400" dirty="0"/>
              <a:t>. </a:t>
            </a:r>
            <a:endParaRPr lang="tr-TR" sz="1400" dirty="0" smtClean="0"/>
          </a:p>
          <a:p>
            <a:r>
              <a:rPr lang="tr-TR" sz="1400" dirty="0" smtClean="0"/>
              <a:t>No</a:t>
            </a:r>
            <a:r>
              <a:rPr lang="tr-TR" sz="1400" dirty="0"/>
              <a:t>:95 3.Kat Ofis No:61 06800 </a:t>
            </a:r>
            <a:r>
              <a:rPr lang="tr-TR" sz="1400" dirty="0" err="1"/>
              <a:t>Beytepe</a:t>
            </a:r>
            <a:r>
              <a:rPr lang="tr-TR" sz="1400" dirty="0"/>
              <a:t> / ANKARA</a:t>
            </a:r>
            <a:br>
              <a:rPr lang="tr-TR" sz="1400" dirty="0"/>
            </a:br>
            <a:r>
              <a:rPr lang="tr-TR" sz="1400" dirty="0"/>
              <a:t>T: 0312 227 05 64</a:t>
            </a:r>
            <a:br>
              <a:rPr lang="tr-TR" sz="1400" dirty="0"/>
            </a:br>
            <a:r>
              <a:rPr lang="tr-TR" sz="1400" dirty="0"/>
              <a:t>E: </a:t>
            </a:r>
            <a:r>
              <a:rPr lang="tr-TR" sz="1400" dirty="0" err="1"/>
              <a:t>info@sigun.com.tr</a:t>
            </a:r>
            <a:r>
              <a:rPr lang="tr-TR" sz="1400" dirty="0"/>
              <a:t> </a:t>
            </a:r>
          </a:p>
          <a:p>
            <a:r>
              <a:rPr lang="tr-TR" sz="1400" dirty="0"/>
              <a:t>W: </a:t>
            </a:r>
            <a:r>
              <a:rPr lang="tr-TR" sz="1400" dirty="0" err="1"/>
              <a:t>www.sigun.com.tr</a:t>
            </a:r>
            <a:r>
              <a:rPr lang="tr-T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3599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Paralak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1_Paralaks">
  <a:themeElements>
    <a:clrScheme name="Paralak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EBEC8F79-A447-43FC-8E81-85E8468AF3F9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TM03457496[[fn=Paralaks]]</Template>
  <TotalTime>3080</TotalTime>
  <Words>299</Words>
  <Application>Microsoft Macintosh PowerPoint</Application>
  <PresentationFormat>Custom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Paralaks</vt:lpstr>
      <vt:lpstr>1_Paralaks</vt:lpstr>
      <vt:lpstr>Kurumsal Veri Güvenliği Noktası  (Pardus Versiyonu) </vt:lpstr>
      <vt:lpstr>Bilgi Güvenliği…</vt:lpstr>
      <vt:lpstr>Çözüm 1</vt:lpstr>
      <vt:lpstr>Çözüm 2</vt:lpstr>
      <vt:lpstr>Çözüm OmniGuard-P</vt:lpstr>
      <vt:lpstr>OmniGuard nasıl çalışır?</vt:lpstr>
      <vt:lpstr>OmniGuard-P Teknik Özellikler</vt:lpstr>
      <vt:lpstr>TEŞEKKÜRLER….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 TEKNOLOJİLERİ VE DANIŞMANLIK A.Ş.</dc:title>
  <dc:creator>Laptop</dc:creator>
  <cp:lastModifiedBy>BC</cp:lastModifiedBy>
  <cp:revision>151</cp:revision>
  <cp:lastPrinted>2016-06-13T12:05:11Z</cp:lastPrinted>
  <dcterms:created xsi:type="dcterms:W3CDTF">2016-03-22T12:12:35Z</dcterms:created>
  <dcterms:modified xsi:type="dcterms:W3CDTF">2017-03-22T13:56:15Z</dcterms:modified>
</cp:coreProperties>
</file>